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4" r:id="rId3"/>
    <p:sldId id="706" r:id="rId4"/>
    <p:sldId id="704" r:id="rId5"/>
    <p:sldId id="587" r:id="rId6"/>
    <p:sldId id="684" r:id="rId7"/>
    <p:sldId id="685" r:id="rId8"/>
    <p:sldId id="686" r:id="rId9"/>
    <p:sldId id="382" r:id="rId10"/>
    <p:sldId id="688" r:id="rId11"/>
    <p:sldId id="705" r:id="rId12"/>
    <p:sldId id="687" r:id="rId13"/>
    <p:sldId id="707" r:id="rId14"/>
    <p:sldId id="689" r:id="rId15"/>
    <p:sldId id="690" r:id="rId16"/>
    <p:sldId id="691" r:id="rId17"/>
    <p:sldId id="697" r:id="rId18"/>
    <p:sldId id="708" r:id="rId19"/>
    <p:sldId id="700" r:id="rId20"/>
    <p:sldId id="701" r:id="rId21"/>
    <p:sldId id="702" r:id="rId22"/>
    <p:sldId id="698" r:id="rId23"/>
    <p:sldId id="710" r:id="rId24"/>
    <p:sldId id="709" r:id="rId25"/>
    <p:sldId id="713" r:id="rId26"/>
    <p:sldId id="711" r:id="rId27"/>
    <p:sldId id="712" r:id="rId28"/>
    <p:sldId id="714" r:id="rId29"/>
    <p:sldId id="715" r:id="rId30"/>
    <p:sldId id="716" r:id="rId31"/>
    <p:sldId id="717" r:id="rId32"/>
    <p:sldId id="718" r:id="rId33"/>
    <p:sldId id="719" r:id="rId34"/>
    <p:sldId id="723" r:id="rId35"/>
    <p:sldId id="720" r:id="rId36"/>
    <p:sldId id="721" r:id="rId37"/>
    <p:sldId id="304" r:id="rId38"/>
    <p:sldId id="261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4" autoAdjust="0"/>
    <p:restoredTop sz="74845" autoAdjust="0"/>
  </p:normalViewPr>
  <p:slideViewPr>
    <p:cSldViewPr>
      <p:cViewPr varScale="1">
        <p:scale>
          <a:sx n="65" d="100"/>
          <a:sy n="65" d="100"/>
        </p:scale>
        <p:origin x="1502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1984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0860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4002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2077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0280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899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0538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0783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2562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979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8582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151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2528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7053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2223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7367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4887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9699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62814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3888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015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6160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8702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984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9342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9197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7423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7808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98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51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35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102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399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1.03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с чего начинается работа с данных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0CCFEC-06F5-4FBA-A3B7-3EBCE542AE7E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91131"/>
            <a:ext cx="5880957" cy="52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48301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pic>
        <p:nvPicPr>
          <p:cNvPr id="18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88840"/>
            <a:ext cx="932720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1703512" y="616530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</p:spTree>
    <p:extLst>
      <p:ext uri="{BB962C8B-B14F-4D97-AF65-F5344CB8AC3E}">
        <p14:creationId xmlns:p14="http://schemas.microsoft.com/office/powerpoint/2010/main" val="6024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624" y="1556792"/>
            <a:ext cx="5544616" cy="5149724"/>
          </a:xfrm>
          <a:prstGeom prst="rect">
            <a:avLst/>
          </a:prstGeom>
        </p:spPr>
      </p:pic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67004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</a:t>
            </a:r>
            <a:r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данными.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03922" y="1844824"/>
            <a:ext cx="116652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новых признаков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2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335360" y="2636912"/>
                <a:ext cx="4696133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636912"/>
                <a:ext cx="4696133" cy="424796"/>
              </a:xfrm>
              <a:prstGeom prst="rect">
                <a:avLst/>
              </a:prstGeom>
              <a:blipFill>
                <a:blip r:embed="rId5"/>
                <a:stretch>
                  <a:fillRect t="-8696" b="-20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3359696" y="306896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306896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1700808"/>
            <a:ext cx="3464630" cy="237626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4428767"/>
            <a:ext cx="3528392" cy="2429233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119336" y="3789040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191344" y="4437112"/>
            <a:ext cx="7374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Standard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StandardScaler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91344" y="5085184"/>
            <a:ext cx="5852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Standard.mean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Standard.scale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263352" y="5661248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X_scaled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263352" y="6165304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X_new_scaled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77703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30" grpId="0"/>
      <p:bldP spid="31" grpId="0"/>
      <p:bldP spid="32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3647728" y="1700808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700808"/>
                <a:ext cx="3019735" cy="1061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1844824"/>
            <a:ext cx="3464630" cy="237626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4232" y="4352925"/>
            <a:ext cx="3638550" cy="250507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335360" y="3861048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407368" y="4509120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07368" y="5157192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.transform(X)</a:t>
            </a: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37841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20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Выбросов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4460431" y="2420888"/>
            <a:ext cx="7754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4476057" y="2936612"/>
            <a:ext cx="77460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RobustSc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RobustScaler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		quantile_range=(q1, q2))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2204864"/>
            <a:ext cx="3638550" cy="24955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983432" y="2708920"/>
            <a:ext cx="216024" cy="16561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3935760" y="3356992"/>
            <a:ext cx="216024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9856" y="3717032"/>
            <a:ext cx="5680674" cy="3005317"/>
          </a:xfrm>
          <a:prstGeom prst="rect">
            <a:avLst/>
          </a:prstGeom>
        </p:spPr>
      </p:pic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6168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3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Степенное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384720" y="4221088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4221088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436388" y="4941168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388" y="4941168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223050" y="5733256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050" y="5733256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3557" y="2234659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29809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1" y="1916832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929604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CD1D78E-7771-42F2-A1AE-2F1AD8D1265C}"/>
              </a:ext>
            </a:extLst>
          </p:cNvPr>
          <p:cNvSpPr/>
          <p:nvPr/>
        </p:nvSpPr>
        <p:spPr>
          <a:xfrm>
            <a:off x="5375920" y="2996952"/>
            <a:ext cx="6494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PowerTr = 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prep.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PowerTransformer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.f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it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5303912" y="249289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24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38255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2" grpId="0"/>
      <p:bldP spid="13" grpId="0"/>
      <p:bldP spid="16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03922" y="1844824"/>
            <a:ext cx="1351295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новых признаков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431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273894" y="1089768"/>
            <a:ext cx="7920880" cy="125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Предварительна Обработка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для категориальных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/>
              <p:nvPr/>
            </p:nvSpPr>
            <p:spPr>
              <a:xfrm>
                <a:off x="623392" y="2204864"/>
                <a:ext cx="403244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Цвет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{</a:t>
                </a:r>
                <a:r>
                  <a:rPr lang="ru-RU" sz="2800" dirty="0">
                    <a:solidFill>
                      <a:srgbClr val="FF0000"/>
                    </a:solidFill>
                    <a:latin typeface="Montserrat" panose="00000500000000000000" pitchFamily="2" charset="-52"/>
                  </a:rPr>
                  <a:t>Красный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B050"/>
                    </a:solidFill>
                    <a:latin typeface="Montserrat" panose="00000500000000000000" pitchFamily="2" charset="-52"/>
                  </a:rPr>
                  <a:t>Зеленый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70C0"/>
                    </a:solidFill>
                    <a:latin typeface="Montserrat" panose="00000500000000000000" pitchFamily="2" charset="-52"/>
                  </a:rPr>
                  <a:t>Синий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Белый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}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204864"/>
                <a:ext cx="4032448" cy="1815882"/>
              </a:xfrm>
              <a:prstGeom prst="rect">
                <a:avLst/>
              </a:prstGeom>
              <a:blipFill>
                <a:blip r:embed="rId4"/>
                <a:stretch>
                  <a:fillRect l="-3021" r="-2719" b="-8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574B60-76B7-4898-B02E-756C22FE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04" y="2276872"/>
            <a:ext cx="4149117" cy="3124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2E5F38-9D50-4242-9ECE-B32611A593B9}"/>
              </a:ext>
            </a:extLst>
          </p:cNvPr>
          <p:cNvSpPr txBox="1"/>
          <p:nvPr/>
        </p:nvSpPr>
        <p:spPr>
          <a:xfrm>
            <a:off x="4534383" y="5387227"/>
            <a:ext cx="611722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https://www.whichcar.com.au/car-news/what-is-the-most-popular-car-colour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B4B90F-EA0B-4F38-B8C0-E26D7CD2B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0007" y="908720"/>
            <a:ext cx="1871993" cy="55220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A7ED15-DB95-4BB2-91FB-9F1CB4265057}"/>
              </a:ext>
            </a:extLst>
          </p:cNvPr>
          <p:cNvSpPr txBox="1"/>
          <p:nvPr/>
        </p:nvSpPr>
        <p:spPr>
          <a:xfrm>
            <a:off x="6043547" y="6309320"/>
            <a:ext cx="612879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https://dailyinfographic.com/most-popular-car-colors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A192F0-01C7-4903-9041-A645CAED7727}"/>
              </a:ext>
            </a:extLst>
          </p:cNvPr>
          <p:cNvSpPr/>
          <p:nvPr/>
        </p:nvSpPr>
        <p:spPr>
          <a:xfrm>
            <a:off x="695400" y="4221088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Цвет</a:t>
            </a:r>
            <a:r>
              <a:rPr lang="en-US" sz="3200" dirty="0">
                <a:solidFill>
                  <a:schemeClr val="bg1"/>
                </a:solidFill>
              </a:rPr>
              <a:t>  {1,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2,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3,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4}</a:t>
            </a:r>
          </a:p>
        </p:txBody>
      </p:sp>
      <p:sp>
        <p:nvSpPr>
          <p:cNvPr id="22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40764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7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95400" y="2060848"/>
            <a:ext cx="12601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новых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C1E3F77-7B8C-4EFD-AEB0-0A46D77FC7D7}"/>
              </a:ext>
            </a:extLst>
          </p:cNvPr>
          <p:cNvSpPr/>
          <p:nvPr/>
        </p:nvSpPr>
        <p:spPr>
          <a:xfrm>
            <a:off x="1031776" y="5706959"/>
            <a:ext cx="11160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pd.get_dummies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(DF[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], prefix = 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b="0" dirty="0">
              <a:solidFill>
                <a:schemeClr val="bg1"/>
              </a:solidFill>
              <a:effectLst/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7537"/>
              </p:ext>
            </p:extLst>
          </p:nvPr>
        </p:nvGraphicFramePr>
        <p:xfrm>
          <a:off x="4731198" y="2484648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30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05233"/>
              </p:ext>
            </p:extLst>
          </p:nvPr>
        </p:nvGraphicFramePr>
        <p:xfrm>
          <a:off x="7824192" y="2484648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298924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Взрослому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95400" y="191683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3352" y="2996952"/>
            <a:ext cx="12121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OHE =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sz="20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551384" y="3645024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X_OHE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OHE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51384" y="4581128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X_OHE_New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OHE.transform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322651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273894" y="108976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Предварительна Обработка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191344" y="2060848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23392" y="2924944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().fit(DF)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91344" y="3717032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191344" y="450912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263352" y="5301208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27126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6" grpId="0"/>
      <p:bldP spid="27" grpId="0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273894" y="108976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Единый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Pipeline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Наше Все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0" y="2132856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67408" y="2708920"/>
            <a:ext cx="732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63352" y="5013176"/>
            <a:ext cx="7089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91344" y="3861048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0" y="18448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63352" y="623731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655840" y="6021288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655840" y="638132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1900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19" grpId="0"/>
      <p:bldP spid="22" grpId="0"/>
      <p:bldP spid="23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03922" y="1844824"/>
            <a:ext cx="116652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новых признаков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61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8F4E7-1BD8-4DE4-B34A-F29E7E09E95C}"/>
              </a:ext>
            </a:extLst>
          </p:cNvPr>
          <p:cNvSpPr txBox="1"/>
          <p:nvPr/>
        </p:nvSpPr>
        <p:spPr>
          <a:xfrm>
            <a:off x="876588" y="1831868"/>
            <a:ext cx="10773772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'Family_Size'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 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'Parch'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'SibSp'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18735E-00F1-415C-9174-A4E3AE11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74" y="2490954"/>
            <a:ext cx="3208681" cy="3658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131BFB-D57C-4353-B01A-B0DAE593F2BF}"/>
              </a:ext>
            </a:extLst>
          </p:cNvPr>
          <p:cNvSpPr txBox="1"/>
          <p:nvPr/>
        </p:nvSpPr>
        <p:spPr>
          <a:xfrm>
            <a:off x="3863752" y="6309320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2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073D587-5489-4C5C-93B5-46DA34F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09798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1487C91-BAC0-4B99-B2C1-A5B995C9E6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138" t="5179" r="29034" b="12321"/>
          <a:stretch/>
        </p:blipFill>
        <p:spPr>
          <a:xfrm>
            <a:off x="335360" y="1556792"/>
            <a:ext cx="4947266" cy="5208260"/>
          </a:xfrm>
          <a:prstGeom prst="rect">
            <a:avLst/>
          </a:prstGeom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9D163BE7-63E6-4D8D-B2B7-3FEA35B52AFB}"/>
              </a:ext>
            </a:extLst>
          </p:cNvPr>
          <p:cNvSpPr/>
          <p:nvPr/>
        </p:nvSpPr>
        <p:spPr>
          <a:xfrm>
            <a:off x="263352" y="1988840"/>
            <a:ext cx="4752528" cy="430417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89F827-BC17-48EE-A7C2-A031FE61F1F0}"/>
              </a:ext>
            </a:extLst>
          </p:cNvPr>
          <p:cNvSpPr txBox="1"/>
          <p:nvPr/>
        </p:nvSpPr>
        <p:spPr>
          <a:xfrm>
            <a:off x="1703512" y="3573016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Metro</a:t>
            </a:r>
            <a:endParaRPr lang="ru-RU" sz="4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42447DD-E411-45C0-876B-80D84FD00310}"/>
              </a:ext>
            </a:extLst>
          </p:cNvPr>
          <p:cNvSpPr/>
          <p:nvPr/>
        </p:nvSpPr>
        <p:spPr>
          <a:xfrm>
            <a:off x="638824" y="2961819"/>
            <a:ext cx="6187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близко (плохо)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994D984-ADAA-4C77-81E2-F9D5CE95A530}"/>
              </a:ext>
            </a:extLst>
          </p:cNvPr>
          <p:cNvSpPr/>
          <p:nvPr/>
        </p:nvSpPr>
        <p:spPr>
          <a:xfrm>
            <a:off x="4630812" y="5889972"/>
            <a:ext cx="75232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далеко (тоже 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8C5658F-01FC-4124-89D8-F03CB39DBE53}"/>
              </a:ext>
            </a:extLst>
          </p:cNvPr>
          <p:cNvSpPr/>
          <p:nvPr/>
        </p:nvSpPr>
        <p:spPr>
          <a:xfrm>
            <a:off x="4079776" y="4509120"/>
            <a:ext cx="3092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Оптимально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/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𝐷𝑖𝑠𝑡𝑎𝑛𝑐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𝐶𝑒𝑛𝑡𝑒𝑟𝑒𝑑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𝐷𝑖𝑠𝑡𝑎𝑛𝑐𝑒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𝑐𝑟𝑖𝑡𝑖𝑐𝑎𝑙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16C005D2-A2D1-47EE-831A-CBE2E6CC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332499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 animBg="1"/>
      <p:bldP spid="19" grpId="0"/>
      <p:bldP spid="20" grpId="0"/>
      <p:bldP spid="23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69" y="860771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/>
              <p:nvPr/>
            </p:nvSpPr>
            <p:spPr>
              <a:xfrm>
                <a:off x="839416" y="1700808"/>
                <a:ext cx="7234266" cy="4395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Разные </a:t>
                </a:r>
                <a:r>
                  <a:rPr lang="ru-RU" sz="32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мат.операций</a:t>
                </a:r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36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𝐶𝑜𝑛𝑠𝑡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∗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700808"/>
                <a:ext cx="7234266" cy="4395627"/>
              </a:xfrm>
              <a:prstGeom prst="rect">
                <a:avLst/>
              </a:prstGeom>
              <a:blipFill>
                <a:blip r:embed="rId4"/>
                <a:stretch>
                  <a:fillRect l="-2192" t="-1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9283152" y="2069125"/>
                <a:ext cx="2203232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СИ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52" y="2069125"/>
                <a:ext cx="2203232" cy="768480"/>
              </a:xfrm>
              <a:prstGeom prst="rect">
                <a:avLst/>
              </a:prstGeom>
              <a:blipFill>
                <a:blip r:embed="rId5"/>
                <a:stretch>
                  <a:fillRect r="-4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9283152" y="2933221"/>
                <a:ext cx="2002856" cy="714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ИВР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52" y="2933221"/>
                <a:ext cx="2002856" cy="714939"/>
              </a:xfrm>
              <a:prstGeom prst="rect">
                <a:avLst/>
              </a:prstGeom>
              <a:blipFill>
                <a:blip r:embed="rId6"/>
                <a:stretch>
                  <a:fillRect r="-5183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9283152" y="3725309"/>
                <a:ext cx="226574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ВПР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52" y="3725309"/>
                <a:ext cx="2265748" cy="756554"/>
              </a:xfrm>
              <a:prstGeom prst="rect">
                <a:avLst/>
              </a:prstGeom>
              <a:blipFill>
                <a:blip r:embed="rId7"/>
                <a:stretch>
                  <a:fillRect r="-4301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283152" y="4589405"/>
                <a:ext cx="2209644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П</m:t>
                    </m:r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АПР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152" y="4589405"/>
                <a:ext cx="2209644" cy="768480"/>
              </a:xfrm>
              <a:prstGeom prst="rect">
                <a:avLst/>
              </a:prstGeom>
              <a:blipFill>
                <a:blip r:embed="rId8"/>
                <a:stretch>
                  <a:fillRect r="-4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3597520" y="5680949"/>
            <a:ext cx="82894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Р.М. Методические рекомендации: Анализ вариабельности сердечного ритма при использовании различных электрокардиографических систем / Р.М.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Г.Г. Иванов, Л.В.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Чирейкин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// Вестник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аритмологии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– 2001. – № 24. – С. 65-87.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7288" y="2742485"/>
            <a:ext cx="4620917" cy="2457296"/>
          </a:xfrm>
          <a:prstGeom prst="rect">
            <a:avLst/>
          </a:prstGeom>
        </p:spPr>
      </p:pic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5946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2" grpId="0"/>
      <p:bldP spid="13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1DD36-84EB-4DCF-8B65-0B50CCAD0D03}"/>
              </a:ext>
            </a:extLst>
          </p:cNvPr>
          <p:cNvSpPr txBox="1"/>
          <p:nvPr/>
        </p:nvSpPr>
        <p:spPr>
          <a:xfrm>
            <a:off x="814567" y="5914889"/>
            <a:ext cx="10810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https://towardsdatascience.com/beyond-one-hot-17-ways-of-transforming-categorical-features-into-numeric-features-57f54f199ea4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2C2991-8D7C-47FF-B64B-69281ECC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628800"/>
            <a:ext cx="8784976" cy="4226828"/>
          </a:xfrm>
          <a:prstGeom prst="rect">
            <a:avLst/>
          </a:prstGeom>
        </p:spPr>
      </p:pic>
      <p:sp>
        <p:nvSpPr>
          <p:cNvPr id="11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37744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E5235-7A2B-41CB-9667-683F03B2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FAE4A-76B6-4880-9163-58FCB181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996952"/>
            <a:ext cx="6343343" cy="3724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412E1C-D709-45C0-A52E-47AF6BED4572}"/>
              </a:ext>
            </a:extLst>
          </p:cNvPr>
          <p:cNvSpPr txBox="1"/>
          <p:nvPr/>
        </p:nvSpPr>
        <p:spPr>
          <a:xfrm>
            <a:off x="4331825" y="1625610"/>
            <a:ext cx="611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Encoding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/>
              <p:nvPr/>
            </p:nvSpPr>
            <p:spPr>
              <a:xfrm>
                <a:off x="191344" y="2132856"/>
                <a:ext cx="6117220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)+(1−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132856"/>
                <a:ext cx="6117220" cy="93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/>
              <p:nvPr/>
            </p:nvSpPr>
            <p:spPr>
              <a:xfrm>
                <a:off x="4007768" y="2132856"/>
                <a:ext cx="73531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1 / (1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𝑛𝑝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⁡(−(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𝑐𝑜𝑢𝑛𝑡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𝑒𝑛𝑐𝑜𝑑𝑖𝑛𝑔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− 1) /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𝑠𝑚𝑜𝑜𝑡h𝑖𝑛𝑔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132856"/>
                <a:ext cx="7353119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423460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</a:t>
            </a:r>
            <a:r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данными.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935063"/>
            <a:ext cx="8742495" cy="4970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343472" y="594928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1042340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E5235-7A2B-41CB-9667-683F03B2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31EA-4D16-4331-B652-96245843AE09}"/>
              </a:ext>
            </a:extLst>
          </p:cNvPr>
          <p:cNvSpPr txBox="1"/>
          <p:nvPr/>
        </p:nvSpPr>
        <p:spPr>
          <a:xfrm>
            <a:off x="650441" y="1855018"/>
            <a:ext cx="495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Leave One Out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25DF5-A226-41BF-AA54-5BDE33A53237}"/>
              </a:ext>
            </a:extLst>
          </p:cNvPr>
          <p:cNvSpPr txBox="1"/>
          <p:nvPr/>
        </p:nvSpPr>
        <p:spPr>
          <a:xfrm>
            <a:off x="7715852" y="1872020"/>
            <a:ext cx="387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 Encoding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C4FD3-88A1-493B-BD07-80EB041B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420887"/>
            <a:ext cx="5400600" cy="409820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D48D304-DAD2-489B-AF13-B07D200CA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20888"/>
            <a:ext cx="5783426" cy="4126034"/>
          </a:xfrm>
          <a:prstGeom prst="rect">
            <a:avLst/>
          </a:prstGeom>
        </p:spPr>
      </p:pic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345039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367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2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228278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B189FF1-5EBA-4D8D-815E-A93E9DCB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Категориальное сопоставление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A7E22E-177F-4627-B62A-84B223ED6223}"/>
              </a:ext>
            </a:extLst>
          </p:cNvPr>
          <p:cNvSpPr/>
          <p:nvPr/>
        </p:nvSpPr>
        <p:spPr>
          <a:xfrm>
            <a:off x="1415480" y="5661248"/>
            <a:ext cx="8312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cut_Feature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pd.cut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sz="2400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FC862D-BA70-425F-A253-5DB610A3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2104" y="1638899"/>
            <a:ext cx="5611115" cy="3710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2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A4E633-BB9C-476D-8878-FE47F4A25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064" y="1663578"/>
            <a:ext cx="2165343" cy="3670216"/>
          </a:xfrm>
          <a:prstGeom prst="rect">
            <a:avLst/>
          </a:prstGeom>
        </p:spPr>
      </p:pic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22791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B189FF1-5EBA-4D8D-815E-A93E9DCB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Категориальное сопоставление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647728" y="6381328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0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C6D9E9-AE09-44BE-AEF8-BEF2381C21FB}"/>
              </a:ext>
            </a:extLst>
          </p:cNvPr>
          <p:cNvSpPr/>
          <p:nvPr/>
        </p:nvSpPr>
        <p:spPr>
          <a:xfrm>
            <a:off x="1127448" y="5661248"/>
            <a:ext cx="8856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qcut_Feature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pd.qcut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sz="2400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2051931-F9FE-48DD-B432-9140F9ED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42" y="1673435"/>
            <a:ext cx="5720614" cy="37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ADF8D9D-D7F1-46EF-B0A1-FD6FE0EB1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1772816"/>
            <a:ext cx="2270841" cy="3434748"/>
          </a:xfrm>
          <a:prstGeom prst="rect">
            <a:avLst/>
          </a:prstGeom>
        </p:spPr>
      </p:pic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4973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4907868" y="3621083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805" y="1580252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2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856" y="1665977"/>
            <a:ext cx="2286000" cy="4486275"/>
          </a:xfrm>
          <a:prstGeom prst="rect">
            <a:avLst/>
          </a:prstGeom>
        </p:spPr>
      </p:pic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39714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983432" y="1628800"/>
            <a:ext cx="10791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комбинации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9663B-6073-4C90-BD42-4DF220BDA883}"/>
              </a:ext>
            </a:extLst>
          </p:cNvPr>
          <p:cNvSpPr txBox="1"/>
          <p:nvPr/>
        </p:nvSpPr>
        <p:spPr>
          <a:xfrm>
            <a:off x="220886" y="2361514"/>
            <a:ext cx="11104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'Sex_Pclass'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.astype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FEF118-E2A7-4961-890B-571FD5943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2996952"/>
            <a:ext cx="2419350" cy="2667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2C8EF1B-6B40-4FEF-B10C-50E3E6B9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06" y="3021843"/>
            <a:ext cx="2000250" cy="1066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56526EC-4AC5-43E6-ABD3-D2B0DC5DD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160" y="3021843"/>
            <a:ext cx="2019300" cy="1543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D88A9D-FAC9-4B8F-8A85-EF5FE8328C0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7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145FB7FB-FBF6-4549-9CC8-8008AD2A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21757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426541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263352" y="1844824"/>
            <a:ext cx="116652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и не только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 / Нормализация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Степенное преобразование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 Hot Encoding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новых признаков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 Specific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1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03922" y="1844824"/>
            <a:ext cx="116652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новых признаков</a:t>
            </a:r>
          </a:p>
          <a:p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44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Данных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A3E6323-63AB-44C1-82B4-D7C5F58CB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1916832"/>
            <a:ext cx="4952720" cy="4551413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D65B2C67-224F-4281-AF4E-AE897BEB4847}"/>
              </a:ext>
            </a:extLst>
          </p:cNvPr>
          <p:cNvSpPr txBox="1">
            <a:spLocks/>
          </p:cNvSpPr>
          <p:nvPr/>
        </p:nvSpPr>
        <p:spPr>
          <a:xfrm>
            <a:off x="407368" y="17124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B0B469-081F-478E-8F2D-3D30A8B868C9}"/>
              </a:ext>
            </a:extLst>
          </p:cNvPr>
          <p:cNvSpPr txBox="1">
            <a:spLocks/>
          </p:cNvSpPr>
          <p:nvPr/>
        </p:nvSpPr>
        <p:spPr>
          <a:xfrm>
            <a:off x="1559496" y="2492896"/>
            <a:ext cx="191221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0A19AF9F-7F06-4DB0-97AA-5A72AE8B94A9}"/>
              </a:ext>
            </a:extLst>
          </p:cNvPr>
          <p:cNvSpPr txBox="1">
            <a:spLocks/>
          </p:cNvSpPr>
          <p:nvPr/>
        </p:nvSpPr>
        <p:spPr>
          <a:xfrm>
            <a:off x="407368" y="2924944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0292DF36-63E6-43F5-BEED-D212877E3778}"/>
              </a:ext>
            </a:extLst>
          </p:cNvPr>
          <p:cNvSpPr txBox="1">
            <a:spLocks/>
          </p:cNvSpPr>
          <p:nvPr/>
        </p:nvSpPr>
        <p:spPr>
          <a:xfrm>
            <a:off x="987388" y="3417202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3557B9-B5F2-4D3F-A6B3-2A1B7D24C01F}"/>
              </a:ext>
            </a:extLst>
          </p:cNvPr>
          <p:cNvSpPr txBox="1"/>
          <p:nvPr/>
        </p:nvSpPr>
        <p:spPr>
          <a:xfrm>
            <a:off x="1847528" y="3972752"/>
            <a:ext cx="37244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RangeIndex: 150 entries, 0 to 149</a:t>
            </a:r>
          </a:p>
          <a:p>
            <a:r>
              <a:rPr lang="tr-TR" dirty="0">
                <a:solidFill>
                  <a:schemeClr val="bg1"/>
                </a:solidFill>
              </a:rPr>
              <a:t>Data columns (total 5 columns):</a:t>
            </a:r>
          </a:p>
          <a:p>
            <a:r>
              <a:rPr lang="tr-TR" dirty="0">
                <a:solidFill>
                  <a:schemeClr val="bg1"/>
                </a:solidFill>
              </a:rPr>
              <a:t> #   Column   Non-Null Count  Dtype  </a:t>
            </a:r>
          </a:p>
          <a:p>
            <a:r>
              <a:rPr lang="tr-TR" dirty="0">
                <a:solidFill>
                  <a:schemeClr val="bg1"/>
                </a:solidFill>
              </a:rPr>
              <a:t>---  ------   --------------  -----  </a:t>
            </a:r>
          </a:p>
          <a:p>
            <a:r>
              <a:rPr lang="tr-TR" dirty="0">
                <a:solidFill>
                  <a:schemeClr val="bg1"/>
                </a:solidFill>
              </a:rPr>
              <a:t> 0   sep_len  150 non-null    float64</a:t>
            </a:r>
          </a:p>
          <a:p>
            <a:r>
              <a:rPr lang="tr-TR" dirty="0">
                <a:solidFill>
                  <a:schemeClr val="bg1"/>
                </a:solidFill>
              </a:rPr>
              <a:t> 1   sep_wid  150 non-null    float64</a:t>
            </a:r>
          </a:p>
          <a:p>
            <a:r>
              <a:rPr lang="tr-TR" dirty="0">
                <a:solidFill>
                  <a:schemeClr val="bg1"/>
                </a:solidFill>
              </a:rPr>
              <a:t> 2   pet_len  150 non-null    float64</a:t>
            </a:r>
          </a:p>
          <a:p>
            <a:r>
              <a:rPr lang="tr-TR" dirty="0">
                <a:solidFill>
                  <a:schemeClr val="bg1"/>
                </a:solidFill>
              </a:rPr>
              <a:t> 3   pet_wid  150 non-null    float64</a:t>
            </a:r>
          </a:p>
          <a:p>
            <a:r>
              <a:rPr lang="tr-TR" dirty="0">
                <a:solidFill>
                  <a:schemeClr val="bg1"/>
                </a:solidFill>
              </a:rPr>
              <a:t> 4   target   150 non-null    object </a:t>
            </a:r>
          </a:p>
          <a:p>
            <a:r>
              <a:rPr lang="tr-TR" dirty="0">
                <a:solidFill>
                  <a:schemeClr val="bg1"/>
                </a:solidFill>
              </a:rPr>
              <a:t>dtypes: float64(4), object(1)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5360" y="2348880"/>
            <a:ext cx="4720523" cy="3818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>
              <a:lnSpc>
                <a:spcPts val="1875"/>
              </a:lnSpc>
            </a:pPr>
            <a:r>
              <a:rPr lang="ru-RU" sz="2800" dirty="0" err="1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ru-RU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ru-RU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dirty="0" err="1">
                <a:solidFill>
                  <a:srgbClr val="AF00DB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ru-RU" sz="28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800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0" grpId="0"/>
      <p:bldP spid="31" grpId="0"/>
      <p:bldP spid="32" grpId="0"/>
      <p:bldP spid="33" grpId="0"/>
      <p:bldP spid="3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и Дубликаты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58DC9B7F-0986-459C-982F-E46DCDEB75CC}"/>
              </a:ext>
            </a:extLst>
          </p:cNvPr>
          <p:cNvSpPr txBox="1">
            <a:spLocks/>
          </p:cNvSpPr>
          <p:nvPr/>
        </p:nvSpPr>
        <p:spPr>
          <a:xfrm>
            <a:off x="1146873" y="4136745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Дубликаты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88DB376-27B7-442F-A44E-DFBCE003BCBD}"/>
              </a:ext>
            </a:extLst>
          </p:cNvPr>
          <p:cNvSpPr txBox="1">
            <a:spLocks/>
          </p:cNvSpPr>
          <p:nvPr/>
        </p:nvSpPr>
        <p:spPr>
          <a:xfrm>
            <a:off x="1714385" y="5505836"/>
            <a:ext cx="84050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DF.duplicated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DF.drop_duplicates()</a:t>
            </a: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714385" y="2972818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30333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Агрегация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271464" y="2281097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DF.groupby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([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</a:rPr>
              <a:t>'target'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],).mean()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BBF6D2-EAB4-48EC-83C9-419787F2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361217"/>
            <a:ext cx="7128792" cy="3113908"/>
          </a:xfrm>
          <a:prstGeom prst="rect">
            <a:avLst/>
          </a:prstGeom>
        </p:spPr>
      </p:pic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5872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Корреляция</a:t>
            </a:r>
          </a:p>
        </p:txBody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CF63D6-9337-47F1-A5B9-17C9CEBB5714}"/>
              </a:ext>
            </a:extLst>
          </p:cNvPr>
          <p:cNvSpPr txBox="1">
            <a:spLocks/>
          </p:cNvSpPr>
          <p:nvPr/>
        </p:nvSpPr>
        <p:spPr>
          <a:xfrm>
            <a:off x="607648" y="1386068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DF.corr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C465AD-803C-4D4C-932A-ADDC4A295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348879"/>
            <a:ext cx="4968552" cy="20980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4635C8-C5E7-423D-8A4C-98E53D245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56792"/>
            <a:ext cx="5316742" cy="5183823"/>
          </a:xfrm>
          <a:prstGeom prst="rect">
            <a:avLst/>
          </a:prstGeom>
        </p:spPr>
      </p:pic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27977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Get Familiar with Data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E48FC7B1-3B7D-4050-89F6-B64DB67EB34D}"/>
              </a:ext>
            </a:extLst>
          </p:cNvPr>
          <p:cNvSpPr txBox="1">
            <a:spLocks/>
          </p:cNvSpPr>
          <p:nvPr/>
        </p:nvSpPr>
        <p:spPr>
          <a:xfrm>
            <a:off x="1620747" y="1592230"/>
            <a:ext cx="851845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 aggregated statistics on your data by “keyword”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Preprocessing. Anton Dolganov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2F3E52C-C240-49DA-AA8A-EE7E04BC203D}"/>
              </a:ext>
            </a:extLst>
          </p:cNvPr>
          <p:cNvSpPr txBox="1">
            <a:spLocks/>
          </p:cNvSpPr>
          <p:nvPr/>
        </p:nvSpPr>
        <p:spPr>
          <a:xfrm>
            <a:off x="1271464" y="2281097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DF.groupby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([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</a:rPr>
              <a:t>'target'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],).mean()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077967-87B7-4614-A4D1-EDC0C736D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361217"/>
            <a:ext cx="7128792" cy="31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3248</TotalTime>
  <Words>1625</Words>
  <Application>Microsoft Office PowerPoint</Application>
  <PresentationFormat>Широкоэкранный</PresentationFormat>
  <Paragraphs>392</Paragraphs>
  <Slides>38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50" baseType="lpstr">
      <vt:lpstr>-apple-system</vt:lpstr>
      <vt:lpstr>Arial</vt:lpstr>
      <vt:lpstr>Calibri</vt:lpstr>
      <vt:lpstr>Cambria Math</vt:lpstr>
      <vt:lpstr>Courier New</vt:lpstr>
      <vt:lpstr>IBM Plex Mono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Содержание</vt:lpstr>
      <vt:lpstr>Презентация PowerPoint</vt:lpstr>
      <vt:lpstr>Содержание</vt:lpstr>
      <vt:lpstr>Презентация PowerPoint</vt:lpstr>
      <vt:lpstr>Пропуски и Дубликаты</vt:lpstr>
      <vt:lpstr>Первичный Анализ</vt:lpstr>
      <vt:lpstr>Корреляция</vt:lpstr>
      <vt:lpstr>Get Familiar with Data</vt:lpstr>
      <vt:lpstr>Визуализация</vt:lpstr>
      <vt:lpstr>Ознакомьтесь с данными</vt:lpstr>
      <vt:lpstr>Визуализация</vt:lpstr>
      <vt:lpstr>Содержание</vt:lpstr>
      <vt:lpstr>Стандартизация</vt:lpstr>
      <vt:lpstr>Нормализация</vt:lpstr>
      <vt:lpstr>Анализ Выбросов</vt:lpstr>
      <vt:lpstr>Степенное Преобразование</vt:lpstr>
      <vt:lpstr>Содержание</vt:lpstr>
      <vt:lpstr>Презентация PowerPoint</vt:lpstr>
      <vt:lpstr>One-hot Encoding</vt:lpstr>
      <vt:lpstr>One-hot Encoding по Взрослому</vt:lpstr>
      <vt:lpstr>Презентация PowerPoint</vt:lpstr>
      <vt:lpstr>Презентация PowerPoint</vt:lpstr>
      <vt:lpstr>Содержание</vt:lpstr>
      <vt:lpstr>Новые Признаки на Основе Имеющихся</vt:lpstr>
      <vt:lpstr>Новые Признаки на Основе Имеющихся</vt:lpstr>
      <vt:lpstr>Новые Признаки на Основе Имеющихся</vt:lpstr>
      <vt:lpstr>Не One-Hot Encoding единым</vt:lpstr>
      <vt:lpstr>Не One-Hot Encoding единым</vt:lpstr>
      <vt:lpstr>Не One-Hot Encoding единым</vt:lpstr>
      <vt:lpstr>Редкие Категории</vt:lpstr>
      <vt:lpstr>Категориальное сопоставление</vt:lpstr>
      <vt:lpstr>Категориальное сопоставление</vt:lpstr>
      <vt:lpstr>Анализ Пропусков</vt:lpstr>
      <vt:lpstr>Новые Признаки на Основе Имеющихся</vt:lpstr>
      <vt:lpstr>Источники Новых Признаков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Anton.Dolganov@urfu.me</cp:lastModifiedBy>
  <cp:revision>173</cp:revision>
  <dcterms:created xsi:type="dcterms:W3CDTF">2019-05-20T04:53:11Z</dcterms:created>
  <dcterms:modified xsi:type="dcterms:W3CDTF">2022-11-02T19:34:26Z</dcterms:modified>
</cp:coreProperties>
</file>